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9493"/>
    <a:srgbClr val="D63836"/>
    <a:srgbClr val="DBDBDB"/>
    <a:srgbClr val="FF0000"/>
    <a:srgbClr val="EEECE1"/>
    <a:srgbClr val="DC9800"/>
    <a:srgbClr val="D9614C"/>
    <a:srgbClr val="CA2B1C"/>
    <a:srgbClr val="FFD462"/>
    <a:srgbClr val="EAA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1522" y="48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21702"/>
            <a:ext cx="7772400" cy="588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44800"/>
            <a:ext cx="64008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C7D0-326F-BF44-8A7E-B87DE22CBED5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7EC3-479F-B840-B064-E6EAA7B1E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5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19059-2B64-2541-9124-181DCAB785D3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35D9B-C2D5-EC4C-85E6-B33E07A43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3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94200"/>
            <a:ext cx="2057400" cy="936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94200"/>
            <a:ext cx="6019800" cy="936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53C22-09B5-7F40-9F29-C20816C3D763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6CD8-1267-6447-ABBD-9A7D1416C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2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0939-002F-994E-AE17-7FCA6784A007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66E8-A6C5-6645-B461-F5F8B762A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6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627602"/>
            <a:ext cx="7772400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626854"/>
            <a:ext cx="7772400" cy="60007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B0DBA-6CBD-7541-B577-C20926A91A3C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10B5-3AF4-2441-9684-FF104F8AA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3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7235F-FF5B-2849-A861-1A865BA37BD8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742CE-0CB1-B943-B3B6-7376FD1DB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8552"/>
            <a:ext cx="82296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0452"/>
            <a:ext cx="4040188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99500"/>
            <a:ext cx="4040188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6140452"/>
            <a:ext cx="4041775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8699500"/>
            <a:ext cx="4041775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6ABD-8327-8445-9561-069F598D9C48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19FCB-6E75-904C-9F43-8EC7C3CA9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4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2C272-E9D6-0D42-B48C-64EAAF7AA24E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C722-DF12-BB42-90F3-2DFF760AF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9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39AD-D240-4B44-B60E-190A88CA5C4E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D7DB8-FFC8-1943-B192-A75AF0B11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8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92200"/>
            <a:ext cx="3008313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92202"/>
            <a:ext cx="5111750" cy="234124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740402"/>
            <a:ext cx="3008313" cy="187642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543D-442E-D34C-9460-CFC411FFB427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F77CB-D03A-354E-A56C-B28162BBD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0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9202400"/>
            <a:ext cx="5486400" cy="2266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451100"/>
            <a:ext cx="54864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21469352"/>
            <a:ext cx="5486400" cy="3219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DCE8-5BFF-D342-A4BC-834216828E3C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D7DA1-C6ED-4B46-B691-5C031C0A9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9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9855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6400800"/>
            <a:ext cx="8229600" cy="181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/>
              <a:pPr>
                <a:defRPr/>
              </a:pPr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25425400"/>
            <a:ext cx="2895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353659E8-1F8A-1A45-84BA-EACB07E67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1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C7F3F55C-AAD9-4192-B2F7-2B6F6FCC7284}"/>
              </a:ext>
            </a:extLst>
          </p:cNvPr>
          <p:cNvSpPr/>
          <p:nvPr/>
        </p:nvSpPr>
        <p:spPr>
          <a:xfrm>
            <a:off x="1390650" y="4972050"/>
            <a:ext cx="7753350" cy="602744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5" name="Down Ribbon 4"/>
          <p:cNvSpPr/>
          <p:nvPr/>
        </p:nvSpPr>
        <p:spPr>
          <a:xfrm>
            <a:off x="217488" y="581025"/>
            <a:ext cx="8709025" cy="2032000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prstClr val="white"/>
                </a:solidFill>
                <a:latin typeface="Calibri"/>
              </a:rPr>
              <a:t>IMPORTANCIA DE LA HIDRATACIÓN</a:t>
            </a: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434975" y="3556000"/>
            <a:ext cx="3867150" cy="541338"/>
            <a:chOff x="1524000" y="5003800"/>
            <a:chExt cx="9448800" cy="1320800"/>
          </a:xfrm>
          <a:solidFill>
            <a:schemeClr val="accent5">
              <a:lumMod val="50000"/>
            </a:schemeClr>
          </a:solidFill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 rot="10800000">
            <a:off x="4076606" y="10198994"/>
            <a:ext cx="4310732" cy="540570"/>
            <a:chOff x="1524000" y="5003800"/>
            <a:chExt cx="9448800" cy="1320800"/>
          </a:xfrm>
          <a:solidFill>
            <a:schemeClr val="accent5">
              <a:lumMod val="50000"/>
            </a:schemeClr>
          </a:solidFill>
        </p:grpSpPr>
        <p:sp>
          <p:nvSpPr>
            <p:cNvPr id="59" name="Chevron 58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" name="Chevron 59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1" name="Chevron 60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" name="Chevron 61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" name="Chevron 62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" name="Chevron 63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" name="Chevron 64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" name="Chevron 65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34968" y="14997105"/>
            <a:ext cx="5041605" cy="540570"/>
            <a:chOff x="1524000" y="5003800"/>
            <a:chExt cx="9448800" cy="1320800"/>
          </a:xfrm>
          <a:solidFill>
            <a:srgbClr val="002060"/>
          </a:solidFill>
        </p:grpSpPr>
        <p:sp>
          <p:nvSpPr>
            <p:cNvPr id="98" name="Chevron 97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Chevron 98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Chevron 99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Chevron 101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Chevron 102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Chevron 103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Chevron 104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E05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460375" y="26569988"/>
            <a:ext cx="53371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 err="1">
                <a:solidFill>
                  <a:prstClr val="white"/>
                </a:solidFill>
              </a:rPr>
              <a:t>Construyamos</a:t>
            </a:r>
            <a:r>
              <a:rPr lang="en-US" sz="3200" b="1" dirty="0">
                <a:solidFill>
                  <a:prstClr val="white"/>
                </a:solidFill>
              </a:rPr>
              <a:t> </a:t>
            </a:r>
            <a:r>
              <a:rPr lang="en-US" sz="3200" b="1" dirty="0" err="1">
                <a:solidFill>
                  <a:prstClr val="white"/>
                </a:solidFill>
              </a:rPr>
              <a:t>salud</a:t>
            </a:r>
            <a:r>
              <a:rPr lang="en-US" sz="3200" b="1" dirty="0">
                <a:solidFill>
                  <a:prstClr val="white"/>
                </a:solidFill>
              </a:rPr>
              <a:t> </a:t>
            </a:r>
            <a:r>
              <a:rPr lang="en-US" sz="3200" b="1" dirty="0" err="1">
                <a:solidFill>
                  <a:prstClr val="white"/>
                </a:solidFill>
              </a:rPr>
              <a:t>juntos</a:t>
            </a:r>
            <a:r>
              <a:rPr lang="en-US" sz="3200" b="1" dirty="0">
                <a:solidFill>
                  <a:prstClr val="white"/>
                </a:solidFill>
              </a:rPr>
              <a:t>!!</a:t>
            </a:r>
          </a:p>
        </p:txBody>
      </p:sp>
      <p:sp>
        <p:nvSpPr>
          <p:cNvPr id="85" name="Down Ribbon 84"/>
          <p:cNvSpPr/>
          <p:nvPr/>
        </p:nvSpPr>
        <p:spPr>
          <a:xfrm rot="10800000" flipV="1">
            <a:off x="6546290" y="26669999"/>
            <a:ext cx="2207184" cy="546101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E8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</a:rPr>
              <a:t>SERVICIO MÉDICO UNED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AB48ED4F-56A8-4379-A8A1-DE129F899AB3}"/>
              </a:ext>
            </a:extLst>
          </p:cNvPr>
          <p:cNvSpPr/>
          <p:nvPr/>
        </p:nvSpPr>
        <p:spPr>
          <a:xfrm>
            <a:off x="434975" y="4609802"/>
            <a:ext cx="1365100" cy="1184474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0A6974B-DF3C-4735-BF96-053CF937962E}"/>
              </a:ext>
            </a:extLst>
          </p:cNvPr>
          <p:cNvGrpSpPr/>
          <p:nvPr/>
        </p:nvGrpSpPr>
        <p:grpSpPr>
          <a:xfrm rot="10800000">
            <a:off x="4265489" y="18826428"/>
            <a:ext cx="4310732" cy="540570"/>
            <a:chOff x="1524000" y="5003800"/>
            <a:chExt cx="9448800" cy="1320800"/>
          </a:xfrm>
          <a:solidFill>
            <a:schemeClr val="accent5">
              <a:lumMod val="50000"/>
            </a:schemeClr>
          </a:solidFill>
        </p:grpSpPr>
        <p:sp>
          <p:nvSpPr>
            <p:cNvPr id="47" name="Chevron 58">
              <a:extLst>
                <a:ext uri="{FF2B5EF4-FFF2-40B4-BE49-F238E27FC236}">
                  <a16:creationId xmlns:a16="http://schemas.microsoft.com/office/drawing/2014/main" id="{CF1D25FB-6653-4A97-9F1F-CB99E6A660C4}"/>
                </a:ext>
              </a:extLst>
            </p:cNvPr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8" name="Chevron 59">
              <a:extLst>
                <a:ext uri="{FF2B5EF4-FFF2-40B4-BE49-F238E27FC236}">
                  <a16:creationId xmlns:a16="http://schemas.microsoft.com/office/drawing/2014/main" id="{025605B9-0EA3-46BA-B786-B0152B801A58}"/>
                </a:ext>
              </a:extLst>
            </p:cNvPr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9" name="Chevron 60">
              <a:extLst>
                <a:ext uri="{FF2B5EF4-FFF2-40B4-BE49-F238E27FC236}">
                  <a16:creationId xmlns:a16="http://schemas.microsoft.com/office/drawing/2014/main" id="{1EE61B8D-6539-4864-91CC-A87715352414}"/>
                </a:ext>
              </a:extLst>
            </p:cNvPr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0" name="Chevron 61">
              <a:extLst>
                <a:ext uri="{FF2B5EF4-FFF2-40B4-BE49-F238E27FC236}">
                  <a16:creationId xmlns:a16="http://schemas.microsoft.com/office/drawing/2014/main" id="{8F266B5B-95FE-46B8-BD39-2EEF2673C269}"/>
                </a:ext>
              </a:extLst>
            </p:cNvPr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1" name="Chevron 62">
              <a:extLst>
                <a:ext uri="{FF2B5EF4-FFF2-40B4-BE49-F238E27FC236}">
                  <a16:creationId xmlns:a16="http://schemas.microsoft.com/office/drawing/2014/main" id="{AD69178D-EF62-4486-B427-FB39BA8F2198}"/>
                </a:ext>
              </a:extLst>
            </p:cNvPr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2" name="Chevron 63">
              <a:extLst>
                <a:ext uri="{FF2B5EF4-FFF2-40B4-BE49-F238E27FC236}">
                  <a16:creationId xmlns:a16="http://schemas.microsoft.com/office/drawing/2014/main" id="{8589CD5C-FCC4-4E76-B856-DD92BBC1D182}"/>
                </a:ext>
              </a:extLst>
            </p:cNvPr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" name="Chevron 64">
              <a:extLst>
                <a:ext uri="{FF2B5EF4-FFF2-40B4-BE49-F238E27FC236}">
                  <a16:creationId xmlns:a16="http://schemas.microsoft.com/office/drawing/2014/main" id="{91017900-BCDA-494E-A26F-E9E3DDA6F07A}"/>
                </a:ext>
              </a:extLst>
            </p:cNvPr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4" name="Chevron 65">
              <a:extLst>
                <a:ext uri="{FF2B5EF4-FFF2-40B4-BE49-F238E27FC236}">
                  <a16:creationId xmlns:a16="http://schemas.microsoft.com/office/drawing/2014/main" id="{8BFFE913-CD38-4C4F-BFBF-CCC9F48207C0}"/>
                </a:ext>
              </a:extLst>
            </p:cNvPr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5774B81-625F-4B77-9B99-855655C78844}"/>
              </a:ext>
            </a:extLst>
          </p:cNvPr>
          <p:cNvSpPr txBox="1"/>
          <p:nvPr/>
        </p:nvSpPr>
        <p:spPr>
          <a:xfrm>
            <a:off x="4771343" y="3416486"/>
            <a:ext cx="3126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000" b="1" dirty="0"/>
              <a:t>El agua está conformada de hidrógeno y oxígeno, sus siglas son H</a:t>
            </a:r>
            <a:r>
              <a:rPr lang="es-CR" sz="2000" b="1" baseline="-25000" dirty="0"/>
              <a:t>2</a:t>
            </a:r>
            <a:r>
              <a:rPr lang="es-CR" sz="2000" b="1" dirty="0"/>
              <a:t>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7AEC3D-1455-4F45-923D-6DE6E9FF2A93}"/>
              </a:ext>
            </a:extLst>
          </p:cNvPr>
          <p:cNvSpPr txBox="1"/>
          <p:nvPr/>
        </p:nvSpPr>
        <p:spPr>
          <a:xfrm>
            <a:off x="473422" y="6597852"/>
            <a:ext cx="4136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000" b="1" dirty="0"/>
              <a:t>El cuerpo humano está conformado en un 70% de agua; la encontramos presente en estas proporciones en el organismo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63618D-822C-4281-B215-F199FEEF8CC5}"/>
              </a:ext>
            </a:extLst>
          </p:cNvPr>
          <p:cNvSpPr txBox="1"/>
          <p:nvPr/>
        </p:nvSpPr>
        <p:spPr>
          <a:xfrm>
            <a:off x="4188537" y="8253886"/>
            <a:ext cx="27190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000" b="1" dirty="0"/>
              <a:t>Sangre: 85%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000" b="1" dirty="0"/>
              <a:t>Masa muscular: 80%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000" b="1" dirty="0"/>
              <a:t>Masa ósea: 25%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1F4FB7-4A7D-4DA8-8BEE-EBC62694A8C2}"/>
              </a:ext>
            </a:extLst>
          </p:cNvPr>
          <p:cNvSpPr txBox="1"/>
          <p:nvPr/>
        </p:nvSpPr>
        <p:spPr>
          <a:xfrm>
            <a:off x="1061969" y="11453640"/>
            <a:ext cx="59809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/>
              <a:t>Todas las células y órganos ocupan agua; el agua participa en estas funciones corporales: </a:t>
            </a:r>
          </a:p>
          <a:p>
            <a:endParaRPr lang="es-CR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000" b="1" dirty="0"/>
              <a:t>Facilita el tránsito intestinal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000" b="1" dirty="0"/>
              <a:t>Sirve de lubricante en las articulaciones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000" b="1" dirty="0"/>
              <a:t>Regula la temperatura corporal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000" b="1" dirty="0"/>
              <a:t>Facilita el transporte de nutrientes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000" b="1" dirty="0"/>
              <a:t>Participa en los mecanismos de excreción: sudoración, respiración, heces y orina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R" sz="20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183D1D-2C42-4424-9AAF-1AD310DBBA0F}"/>
              </a:ext>
            </a:extLst>
          </p:cNvPr>
          <p:cNvSpPr txBox="1"/>
          <p:nvPr/>
        </p:nvSpPr>
        <p:spPr>
          <a:xfrm>
            <a:off x="3793362" y="16181618"/>
            <a:ext cx="39038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000" b="1" dirty="0"/>
              <a:t>La ingesta recomendada para mantener el balance hídrico es de 2 litros al día, sin embargo, las necesidades individuales pueden variar de acuerdo al peso, edad y nivel de actividad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9C810C-C199-42FB-913F-D7C036EF5980}"/>
              </a:ext>
            </a:extLst>
          </p:cNvPr>
          <p:cNvSpPr txBox="1"/>
          <p:nvPr/>
        </p:nvSpPr>
        <p:spPr>
          <a:xfrm>
            <a:off x="393310" y="19743693"/>
            <a:ext cx="35067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000" b="1" dirty="0"/>
              <a:t>El agua está presente en los alimentos en cantidades pequeñas, por lo que se debe consumir al menos 1 litro y medio de agua potable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2F9346-0A21-4AF1-B039-CE26F5206244}"/>
              </a:ext>
            </a:extLst>
          </p:cNvPr>
          <p:cNvSpPr txBox="1"/>
          <p:nvPr/>
        </p:nvSpPr>
        <p:spPr>
          <a:xfrm>
            <a:off x="4003340" y="21990463"/>
            <a:ext cx="35067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000" b="1" dirty="0"/>
              <a:t>La hidratación debe realizarse diariamente, incluso sino se hace actividad física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DBDD41-A456-4FEE-B572-67283F6182B5}"/>
              </a:ext>
            </a:extLst>
          </p:cNvPr>
          <p:cNvSpPr txBox="1"/>
          <p:nvPr/>
        </p:nvSpPr>
        <p:spPr>
          <a:xfrm>
            <a:off x="507059" y="23692032"/>
            <a:ext cx="3766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000" b="1" dirty="0"/>
              <a:t>La hidratación adecuada y el ejercicio físico son esenciales para una vida sana!!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6F3C2CA-B3C2-475D-AD5E-2669B03A4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94" y="7964412"/>
            <a:ext cx="3592512" cy="23906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07CEC6B-15D0-425D-996D-23C84D5365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724" y="12950972"/>
            <a:ext cx="3071276" cy="2199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2964D68-F5D3-4744-B12D-D9C023E093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2125" y="19864547"/>
            <a:ext cx="4665322" cy="1759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F6D9664-050A-4841-B57E-F7CACFF72A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476" y="17004907"/>
            <a:ext cx="3273280" cy="22314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0F14419-37BE-4E50-9715-90A5194891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76573" y="23087042"/>
            <a:ext cx="1908972" cy="29685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4677</TotalTime>
  <Words>194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138</cp:revision>
  <dcterms:created xsi:type="dcterms:W3CDTF">2013-02-06T15:19:00Z</dcterms:created>
  <dcterms:modified xsi:type="dcterms:W3CDTF">2019-08-20T21:01:04Z</dcterms:modified>
</cp:coreProperties>
</file>